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258" r:id="rId4"/>
    <p:sldId id="270" r:id="rId5"/>
    <p:sldId id="268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84" autoAdjust="0"/>
  </p:normalViewPr>
  <p:slideViewPr>
    <p:cSldViewPr>
      <p:cViewPr varScale="1">
        <p:scale>
          <a:sx n="98" d="100"/>
          <a:sy n="98" d="100"/>
        </p:scale>
        <p:origin x="19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54F9E-67AA-4009-AEF6-B0E401CCA453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45F5-3018-4BF8-98DC-7CED64343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602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0CF58-969D-46C1-A384-3C713D316032}" type="datetimeFigureOut">
              <a:rPr lang="cs-CZ" smtClean="0"/>
              <a:pPr/>
              <a:t>15.05.2019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A8087-AC2B-474F-BCCE-954D7EE862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2991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85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 descr="C:\Users\mvencova\Documents\Úřad P1\Práce\MAP\logo_eu_msmt.jpg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021288"/>
            <a:ext cx="424926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logo_MC_P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24328" y="6059925"/>
            <a:ext cx="783530" cy="7835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BC3EF-A83E-4E1F-876E-70092879AB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eogebra.org/classic#geometr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uact=8&amp;ved=2ahUKEwjAwfHhhfLhAhUSAGMBHSJ9DvYQjRx6BAgBEAU&amp;url=http%3A%2F%2Fwww.narozeninky.cz%2Fdort-mesec-s-penezi&amp;psig=AOvVaw3jceh0_TKFJyi7VhIJ0cOn&amp;ust=1556515367741747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2ahUKEwjwmoGgjfLhAhUUAGMBHeT5BGgQjRx6BAgBEAU&amp;url=https%3A%2F%2Fwww.detskestranky.cz%2Foslicku-otres-se%2F&amp;psig=AOvVaw3a3-0qyxOJSlhTvoZkoM1M&amp;ust=1556515443116735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C:\Users\mvencova\Documents\Úřad P1\Práce\MAP\logo_eu_msm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mvencova\Desktop\toolbar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692696"/>
            <a:ext cx="576064" cy="576064"/>
          </a:xfrm>
          <a:prstGeom prst="rect">
            <a:avLst/>
          </a:prstGeom>
          <a:noFill/>
        </p:spPr>
      </p:pic>
      <p:pic>
        <p:nvPicPr>
          <p:cNvPr id="1027" name="Picture 3" descr="C:\Users\mvencova\Documents\Úřad P1\Práce\MAP\MAP II\logo_bar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1484783"/>
            <a:ext cx="3387822" cy="490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E317C-8CD8-4886-88CC-69987E512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32656"/>
            <a:ext cx="8352928" cy="576064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cs-CZ" altLang="cs-CZ" sz="6200" b="1" dirty="0">
                <a:solidFill>
                  <a:srgbClr val="0070C0"/>
                </a:solidFill>
                <a:latin typeface="Gill Sans MT" panose="020B0502020104020203" pitchFamily="34" charset="-18"/>
              </a:rPr>
              <a:t>Matematicky gramotný znamená být vybavený použitelnou matematikou</a:t>
            </a:r>
          </a:p>
          <a:p>
            <a:pPr>
              <a:buNone/>
            </a:pPr>
            <a:endParaRPr lang="cs-CZ" altLang="cs-CZ" sz="6200" b="1" dirty="0">
              <a:solidFill>
                <a:schemeClr val="accent2"/>
              </a:solidFill>
              <a:latin typeface="Gill Sans MT" panose="020B0502020104020203" pitchFamily="34" charset="-18"/>
            </a:endParaRPr>
          </a:p>
          <a:p>
            <a:r>
              <a:rPr lang="cs-CZ" altLang="cs-CZ" sz="6200" dirty="0">
                <a:latin typeface="Gill Sans MT" panose="020B0502020104020203" pitchFamily="34" charset="-18"/>
              </a:rPr>
              <a:t>MG         - rozumět matematice</a:t>
            </a:r>
          </a:p>
          <a:p>
            <a:pPr marL="0" indent="0">
              <a:buNone/>
            </a:pPr>
            <a:r>
              <a:rPr lang="cs-CZ" altLang="cs-CZ" sz="6200" dirty="0">
                <a:latin typeface="Gill Sans MT" panose="020B0502020104020203" pitchFamily="34" charset="-18"/>
              </a:rPr>
              <a:t>                  - umět matematiku použít </a:t>
            </a:r>
          </a:p>
          <a:p>
            <a:pPr marL="0" indent="0">
              <a:buNone/>
            </a:pPr>
            <a:r>
              <a:rPr lang="cs-CZ" altLang="cs-CZ" sz="6200" b="1" dirty="0">
                <a:solidFill>
                  <a:schemeClr val="accent2"/>
                </a:solidFill>
                <a:latin typeface="Gill Sans MT" panose="020B0502020104020203" pitchFamily="34" charset="-18"/>
              </a:rPr>
              <a:t>5P matematické gramotnosti</a:t>
            </a:r>
          </a:p>
          <a:p>
            <a:r>
              <a:rPr lang="cs-CZ" altLang="cs-CZ" sz="6200" dirty="0">
                <a:latin typeface="Gill Sans MT" panose="020B0502020104020203" pitchFamily="34" charset="-18"/>
              </a:rPr>
              <a:t> Pamatovat si</a:t>
            </a:r>
          </a:p>
          <a:p>
            <a:r>
              <a:rPr lang="cs-CZ" altLang="cs-CZ" sz="6200" dirty="0">
                <a:latin typeface="Gill Sans MT" panose="020B0502020104020203" pitchFamily="34" charset="-18"/>
              </a:rPr>
              <a:t> Počítat</a:t>
            </a:r>
          </a:p>
          <a:p>
            <a:r>
              <a:rPr lang="cs-CZ" altLang="cs-CZ" sz="6200" dirty="0">
                <a:latin typeface="Gill Sans MT" panose="020B0502020104020203" pitchFamily="34" charset="-18"/>
              </a:rPr>
              <a:t> Přemýšlet</a:t>
            </a:r>
          </a:p>
          <a:p>
            <a:r>
              <a:rPr lang="cs-CZ" altLang="cs-CZ" sz="6200" dirty="0">
                <a:latin typeface="Gill Sans MT" panose="020B0502020104020203" pitchFamily="34" charset="-18"/>
              </a:rPr>
              <a:t> Porozumět</a:t>
            </a:r>
          </a:p>
          <a:p>
            <a:r>
              <a:rPr lang="cs-CZ" altLang="cs-CZ" sz="6200" dirty="0">
                <a:latin typeface="Gill Sans MT" panose="020B0502020104020203" pitchFamily="34" charset="-18"/>
              </a:rPr>
              <a:t> Použít</a:t>
            </a:r>
          </a:p>
          <a:p>
            <a:pPr>
              <a:buNone/>
            </a:pPr>
            <a:endParaRPr lang="cs-CZ" altLang="cs-CZ" sz="6200" b="1" dirty="0">
              <a:latin typeface="Gill Sans MT" panose="020B0502020104020203" pitchFamily="34" charset="-1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6200" dirty="0">
                <a:latin typeface="Gill Sans MT" panose="020B0502020104020203" pitchFamily="34" charset="-18"/>
              </a:rPr>
              <a:t> Schopnost porozumět matematickému textu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6200" dirty="0">
                <a:latin typeface="Gill Sans MT" panose="020B0502020104020203" pitchFamily="34" charset="-18"/>
              </a:rPr>
              <a:t> Něco znát – vybavovat si potřebné pojmy, postupy, teorie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6200" dirty="0">
                <a:latin typeface="Gill Sans MT" panose="020B0502020104020203" pitchFamily="34" charset="-18"/>
              </a:rPr>
              <a:t> Řešit úlohy</a:t>
            </a:r>
          </a:p>
          <a:p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2D71199-5B4F-4B38-8EA2-90883AAA4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2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6AA83-B908-4847-95D7-C3A84E95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70C0"/>
                </a:solidFill>
              </a:rPr>
              <a:t>Prostředky</a:t>
            </a:r>
            <a:br>
              <a:rPr lang="cs-CZ" sz="2400" b="1" dirty="0">
                <a:solidFill>
                  <a:srgbClr val="0070C0"/>
                </a:solidFill>
              </a:rPr>
            </a:br>
            <a:r>
              <a:rPr lang="cs-CZ" sz="2400" b="1" dirty="0">
                <a:solidFill>
                  <a:srgbClr val="0070C0"/>
                </a:solidFill>
              </a:rPr>
              <a:t>Způsob prezentace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B32D9-EE6E-4F95-8B1E-6975473C3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43000"/>
            <a:ext cx="8507288" cy="470912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Projekty </a:t>
            </a:r>
          </a:p>
          <a:p>
            <a:r>
              <a:rPr lang="cs-CZ" dirty="0"/>
              <a:t>Spolupráce s </a:t>
            </a:r>
            <a:r>
              <a:rPr lang="cs-CZ" dirty="0" err="1"/>
              <a:t>PedF</a:t>
            </a:r>
            <a:r>
              <a:rPr lang="cs-CZ" dirty="0"/>
              <a:t> </a:t>
            </a:r>
          </a:p>
          <a:p>
            <a:r>
              <a:rPr lang="cs-CZ" dirty="0"/>
              <a:t>Spolupráce s rodiči</a:t>
            </a:r>
          </a:p>
          <a:p>
            <a:r>
              <a:rPr lang="cs-CZ" dirty="0"/>
              <a:t>Pracovní dílny se žáky, učiteli</a:t>
            </a:r>
          </a:p>
          <a:p>
            <a:r>
              <a:rPr lang="cs-CZ"/>
              <a:t>Videozáznamy z </a:t>
            </a:r>
            <a:r>
              <a:rPr lang="cs-CZ" dirty="0"/>
              <a:t>hodin (příklady dobré praxe)</a:t>
            </a:r>
          </a:p>
          <a:p>
            <a:r>
              <a:rPr lang="cs-CZ" dirty="0"/>
              <a:t>Sdílené reflexe z vyučovacích hodin</a:t>
            </a:r>
          </a:p>
          <a:p>
            <a:r>
              <a:rPr lang="cs-CZ" dirty="0"/>
              <a:t>Zaměřit se na otázky didaktiky (CO? PROČ? JAK?)</a:t>
            </a:r>
          </a:p>
          <a:p>
            <a:r>
              <a:rPr lang="cs-CZ" dirty="0"/>
              <a:t>Konstruktivistické vyučování</a:t>
            </a:r>
          </a:p>
          <a:p>
            <a:r>
              <a:rPr lang="cs-CZ" dirty="0"/>
              <a:t>Atd…</a:t>
            </a:r>
          </a:p>
          <a:p>
            <a:r>
              <a:rPr lang="cs-CZ" dirty="0"/>
              <a:t>Rozvoj ICT</a:t>
            </a:r>
          </a:p>
          <a:p>
            <a:pPr marL="0" indent="0">
              <a:buNone/>
            </a:pPr>
            <a:r>
              <a:rPr lang="cs-CZ" sz="3100" dirty="0"/>
              <a:t>Např.: </a:t>
            </a:r>
          </a:p>
          <a:p>
            <a:r>
              <a:rPr lang="cs-CZ" sz="3100" dirty="0"/>
              <a:t>GEOGEBRA </a:t>
            </a:r>
            <a:r>
              <a:rPr lang="cs-CZ" sz="3100" dirty="0">
                <a:hlinkClick r:id="rId2"/>
              </a:rPr>
              <a:t>https://www.geogebra.org/classic#geometry</a:t>
            </a:r>
            <a:endParaRPr lang="cs-CZ" sz="3100" dirty="0"/>
          </a:p>
          <a:p>
            <a:r>
              <a:rPr lang="cs-CZ" sz="3100" dirty="0"/>
              <a:t>KAHOOT...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553332F-5F37-4717-800A-19D1487D2F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9547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4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Pracovní skupina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2880000" cy="2880000"/>
          </a:xfrm>
        </p:spPr>
      </p:pic>
      <p:sp>
        <p:nvSpPr>
          <p:cNvPr id="5" name="TextovéPole 4"/>
          <p:cNvSpPr txBox="1"/>
          <p:nvPr/>
        </p:nvSpPr>
        <p:spPr>
          <a:xfrm>
            <a:off x="3059832" y="2130662"/>
            <a:ext cx="53894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latin typeface="Gill Sans MT" panose="020B0502020104020203" pitchFamily="34" charset="0"/>
              </a:rPr>
              <a:t>pro rozvoj čtenářské gramotnosti </a:t>
            </a:r>
          </a:p>
          <a:p>
            <a:pPr algn="ctr"/>
            <a:r>
              <a:rPr lang="cs-CZ" sz="2400" b="1" dirty="0" smtClean="0">
                <a:latin typeface="Gill Sans MT" panose="020B0502020104020203" pitchFamily="34" charset="0"/>
              </a:rPr>
              <a:t>a rozvoj potenciálu každého žáka</a:t>
            </a:r>
          </a:p>
          <a:p>
            <a:pPr algn="ctr"/>
            <a:endParaRPr lang="cs-CZ" sz="2400" b="1" dirty="0">
              <a:latin typeface="Gill Sans MT" panose="020B0502020104020203" pitchFamily="34" charset="0"/>
            </a:endParaRPr>
          </a:p>
          <a:p>
            <a:pPr algn="ctr"/>
            <a:endParaRPr lang="cs-CZ" sz="2400" b="1" dirty="0" smtClean="0">
              <a:latin typeface="Gill Sans MT" panose="020B0502020104020203" pitchFamily="34" charset="0"/>
            </a:endParaRPr>
          </a:p>
          <a:p>
            <a:pPr algn="ctr"/>
            <a:endParaRPr lang="cs-CZ" sz="2400" b="1" dirty="0" smtClean="0">
              <a:latin typeface="Gill Sans MT" panose="020B0502020104020203" pitchFamily="34" charset="0"/>
            </a:endParaRPr>
          </a:p>
          <a:p>
            <a:pPr algn="ctr"/>
            <a:r>
              <a:rPr lang="cs-CZ" sz="2400" b="1" dirty="0" smtClean="0">
                <a:latin typeface="Gill Sans MT" panose="020B0502020104020203" pitchFamily="34" charset="0"/>
              </a:rPr>
              <a:t>vedoucí PS – Mgr. Tereza Martínková</a:t>
            </a:r>
            <a:endParaRPr lang="cs-CZ" sz="24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7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Gill Sans MT"/>
              </a:rPr>
              <a:t> </a:t>
            </a:r>
            <a:r>
              <a:rPr lang="cs-CZ" b="1" dirty="0" smtClean="0">
                <a:latin typeface="Gill Sans MT"/>
              </a:rPr>
              <a:t>      Čtenářská gramotnost </a:t>
            </a:r>
            <a:endParaRPr lang="cs-CZ" b="1" dirty="0">
              <a:latin typeface="Gill Sans M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>
                <a:latin typeface="Gill Sans MT"/>
              </a:rPr>
              <a:t>Čtenářská</a:t>
            </a:r>
            <a:r>
              <a:rPr lang="cs-CZ" sz="2400" dirty="0">
                <a:latin typeface="Gill Sans MT"/>
              </a:rPr>
              <a:t> </a:t>
            </a:r>
            <a:r>
              <a:rPr lang="cs-CZ" sz="2400" b="1" dirty="0">
                <a:latin typeface="Gill Sans MT"/>
              </a:rPr>
              <a:t>gramotnost</a:t>
            </a:r>
            <a:r>
              <a:rPr lang="cs-CZ" sz="2400" dirty="0">
                <a:latin typeface="Gill Sans MT"/>
              </a:rPr>
              <a:t> znamená schopnost porozumět psanému textu, přemýšlet o něm a používat jej k dosahování určitých cílů, k rozvoji vlastních schopností a vědomostí a </a:t>
            </a:r>
            <a:r>
              <a:rPr lang="cs-CZ" sz="2400" dirty="0" smtClean="0">
                <a:latin typeface="Gill Sans MT"/>
              </a:rPr>
              <a:t>k aktivnímu </a:t>
            </a:r>
            <a:r>
              <a:rPr lang="cs-CZ" sz="2400" dirty="0">
                <a:latin typeface="Gill Sans MT"/>
              </a:rPr>
              <a:t>začlenění do života </a:t>
            </a:r>
            <a:r>
              <a:rPr lang="cs-CZ" sz="2400" dirty="0" smtClean="0">
                <a:latin typeface="Gill Sans MT"/>
              </a:rPr>
              <a:t>společnosti.</a:t>
            </a:r>
            <a:endParaRPr lang="cs-CZ" sz="2000" dirty="0" smtClean="0">
              <a:latin typeface="Gill Sans MT"/>
            </a:endParaRPr>
          </a:p>
          <a:p>
            <a:pPr algn="just"/>
            <a:endParaRPr lang="cs-CZ" sz="2000" dirty="0" smtClean="0">
              <a:latin typeface="Gill Sans MT"/>
            </a:endParaRPr>
          </a:p>
          <a:p>
            <a:pPr algn="just"/>
            <a:endParaRPr lang="cs-CZ" sz="2400" dirty="0">
              <a:latin typeface="Gill Sans MT"/>
            </a:endParaRPr>
          </a:p>
          <a:p>
            <a:pPr marL="0" indent="0">
              <a:buNone/>
            </a:pPr>
            <a:endParaRPr lang="cs-CZ" sz="2400" dirty="0">
              <a:latin typeface="Gill Sans MT"/>
            </a:endParaRPr>
          </a:p>
        </p:txBody>
      </p:sp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364"/>
            <a:ext cx="1303548" cy="130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176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Gill Sans MT"/>
              </a:rPr>
              <a:t> </a:t>
            </a:r>
            <a:r>
              <a:rPr lang="cs-CZ" b="1" dirty="0" smtClean="0">
                <a:latin typeface="Gill Sans MT"/>
              </a:rPr>
              <a:t>     Cíle pracovní skupiny</a:t>
            </a:r>
            <a:endParaRPr lang="cs-CZ" b="1" dirty="0">
              <a:latin typeface="Gill Sans M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Gill Sans MT"/>
              </a:rPr>
              <a:t>umožnit dětem a žákům získat schopnost porozumět psanému textu</a:t>
            </a:r>
          </a:p>
          <a:p>
            <a:pPr algn="just"/>
            <a:r>
              <a:rPr lang="cs-CZ" sz="2400" dirty="0" smtClean="0">
                <a:latin typeface="Gill Sans MT"/>
              </a:rPr>
              <a:t>aktivně vést děti a žáky k rozvoji schopností a vědomostí</a:t>
            </a:r>
          </a:p>
          <a:p>
            <a:pPr algn="just"/>
            <a:r>
              <a:rPr lang="cs-CZ" sz="2400" dirty="0" smtClean="0">
                <a:latin typeface="Gill Sans MT"/>
              </a:rPr>
              <a:t>podpořit pedagogy základních a mateřských školy v získávání profesních dovedností pro zprostředkovávání aktivit rozvíjejících čtenářskou gramotnost</a:t>
            </a:r>
          </a:p>
          <a:p>
            <a:pPr algn="just"/>
            <a:r>
              <a:rPr lang="cs-CZ" sz="2400" dirty="0" smtClean="0">
                <a:latin typeface="Gill Sans MT"/>
              </a:rPr>
              <a:t>vytvořit (především) na území městské části Praha 1 různorodou síť spolupracujících subjektů</a:t>
            </a:r>
          </a:p>
          <a:p>
            <a:pPr algn="just"/>
            <a:r>
              <a:rPr lang="cs-CZ" sz="2400" dirty="0" smtClean="0">
                <a:latin typeface="Gill Sans MT"/>
              </a:rPr>
              <a:t>navrhnout aktivity směřující k rozvoji čtenářské gramotnosti využitelné pro školy i širokou veřejnost</a:t>
            </a:r>
            <a:endParaRPr lang="cs-CZ" sz="2000" dirty="0" smtClean="0">
              <a:latin typeface="Gill Sans MT"/>
            </a:endParaRPr>
          </a:p>
          <a:p>
            <a:pPr algn="just"/>
            <a:endParaRPr lang="cs-CZ" sz="2400" dirty="0">
              <a:latin typeface="Gill Sans MT"/>
            </a:endParaRPr>
          </a:p>
          <a:p>
            <a:pPr marL="0" indent="0">
              <a:buNone/>
            </a:pPr>
            <a:endParaRPr lang="cs-CZ" sz="2400" dirty="0">
              <a:latin typeface="Gill Sans MT"/>
            </a:endParaRPr>
          </a:p>
        </p:txBody>
      </p:sp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364"/>
            <a:ext cx="1303548" cy="130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475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Gill Sans MT"/>
              </a:rPr>
              <a:t> </a:t>
            </a:r>
            <a:r>
              <a:rPr lang="cs-CZ" b="1" dirty="0" smtClean="0">
                <a:latin typeface="Gill Sans MT"/>
              </a:rPr>
              <a:t>     Konkretizace cílů</a:t>
            </a:r>
            <a:endParaRPr lang="cs-CZ" b="1" dirty="0">
              <a:latin typeface="Gill Sans M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>
                <a:latin typeface="Gill Sans MT"/>
              </a:rPr>
              <a:t>Vyhledávat a sdílet informace o možnostech dalšího vzdělávání pedagogických pracovníků v oblasti rozvoje čtenářské  a </a:t>
            </a:r>
            <a:r>
              <a:rPr lang="cs-CZ" sz="2000" dirty="0" err="1" smtClean="0">
                <a:latin typeface="Gill Sans MT"/>
              </a:rPr>
              <a:t>předčtenářské</a:t>
            </a:r>
            <a:r>
              <a:rPr lang="cs-CZ" sz="2000" dirty="0" smtClean="0">
                <a:latin typeface="Gill Sans MT"/>
              </a:rPr>
              <a:t> gramotnosti, včetně jejich financování</a:t>
            </a:r>
          </a:p>
          <a:p>
            <a:pPr algn="just"/>
            <a:r>
              <a:rPr lang="cs-CZ" sz="2000" dirty="0">
                <a:latin typeface="Gill Sans MT"/>
              </a:rPr>
              <a:t>Vyhledávat a sdílet informace </a:t>
            </a:r>
            <a:r>
              <a:rPr lang="cs-CZ" sz="2000" dirty="0" smtClean="0">
                <a:latin typeface="Gill Sans MT"/>
              </a:rPr>
              <a:t>o metodických a podpůrných materiálech pro rozvoj </a:t>
            </a:r>
            <a:r>
              <a:rPr lang="cs-CZ" sz="2000" dirty="0">
                <a:latin typeface="Gill Sans MT"/>
              </a:rPr>
              <a:t>čtenářské  a </a:t>
            </a:r>
            <a:r>
              <a:rPr lang="cs-CZ" sz="2000" dirty="0" err="1">
                <a:latin typeface="Gill Sans MT"/>
              </a:rPr>
              <a:t>předčtenářské</a:t>
            </a:r>
            <a:r>
              <a:rPr lang="cs-CZ" sz="2000" dirty="0" smtClean="0">
                <a:latin typeface="Gill Sans MT"/>
              </a:rPr>
              <a:t> gramotnosti</a:t>
            </a:r>
          </a:p>
          <a:p>
            <a:pPr algn="just"/>
            <a:r>
              <a:rPr lang="cs-CZ" sz="2000" dirty="0" smtClean="0">
                <a:latin typeface="Gill Sans MT"/>
              </a:rPr>
              <a:t>vytvořit síť kontaktů mezi subjekty podporující čtenářskou a </a:t>
            </a:r>
            <a:r>
              <a:rPr lang="cs-CZ" sz="2000" dirty="0" err="1" smtClean="0">
                <a:latin typeface="Gill Sans MT"/>
              </a:rPr>
              <a:t>předčtenářskou</a:t>
            </a:r>
            <a:r>
              <a:rPr lang="cs-CZ" sz="2000" dirty="0" smtClean="0">
                <a:latin typeface="Gill Sans MT"/>
              </a:rPr>
              <a:t> gramotnost</a:t>
            </a:r>
          </a:p>
          <a:p>
            <a:pPr algn="just"/>
            <a:r>
              <a:rPr lang="cs-CZ" sz="2000" dirty="0" smtClean="0">
                <a:latin typeface="Gill Sans MT"/>
              </a:rPr>
              <a:t>vytvořit přehled aktivit směřujících k rozvoji čtenářské a </a:t>
            </a:r>
            <a:r>
              <a:rPr lang="cs-CZ" sz="2000" dirty="0" err="1" smtClean="0">
                <a:latin typeface="Gill Sans MT"/>
              </a:rPr>
              <a:t>předčtenářské</a:t>
            </a:r>
            <a:r>
              <a:rPr lang="cs-CZ" sz="2000" dirty="0" smtClean="0">
                <a:latin typeface="Gill Sans MT"/>
              </a:rPr>
              <a:t> gramotnosti</a:t>
            </a:r>
          </a:p>
          <a:p>
            <a:pPr algn="just"/>
            <a:r>
              <a:rPr lang="cs-CZ" sz="2000" dirty="0" smtClean="0">
                <a:latin typeface="Gill Sans MT"/>
              </a:rPr>
              <a:t>zohlednit rozvoj čtenářské i </a:t>
            </a:r>
            <a:r>
              <a:rPr lang="cs-CZ" sz="2000" dirty="0" err="1" smtClean="0">
                <a:latin typeface="Gill Sans MT"/>
              </a:rPr>
              <a:t>předčtenářské</a:t>
            </a:r>
            <a:r>
              <a:rPr lang="cs-CZ" sz="2000" dirty="0" smtClean="0">
                <a:latin typeface="Gill Sans MT"/>
              </a:rPr>
              <a:t> gramotnosti u dětí a žáků se specifickými vzdělávacími potřebami a odlišným mateřským jazykem (vyhledávat a sdílet informace o možnostech propojení)</a:t>
            </a:r>
          </a:p>
          <a:p>
            <a:pPr algn="just"/>
            <a:endParaRPr lang="cs-CZ" sz="2400" dirty="0">
              <a:latin typeface="Gill Sans MT"/>
            </a:endParaRPr>
          </a:p>
          <a:p>
            <a:pPr marL="0" indent="0">
              <a:buNone/>
            </a:pPr>
            <a:endParaRPr lang="cs-CZ" sz="2400" dirty="0">
              <a:latin typeface="Gill Sans MT"/>
            </a:endParaRPr>
          </a:p>
        </p:txBody>
      </p:sp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364"/>
            <a:ext cx="1303548" cy="130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66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Gill Sans MT"/>
              </a:rPr>
              <a:t>      Prostředky</a:t>
            </a:r>
            <a:endParaRPr lang="cs-CZ" b="1" dirty="0">
              <a:latin typeface="Gill Sans M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Gill Sans MT"/>
              </a:rPr>
              <a:t>ŠABLONY II – realizace čtenářských klubů, aktivity ve školní družině,  DVPP</a:t>
            </a:r>
          </a:p>
          <a:p>
            <a:pPr algn="just"/>
            <a:r>
              <a:rPr lang="cs-CZ" sz="2400" dirty="0" smtClean="0">
                <a:latin typeface="Gill Sans MT"/>
              </a:rPr>
              <a:t>OP VVV mimo systém zjednodušeného financování – možnost partnerské spolupráce v projektech</a:t>
            </a:r>
          </a:p>
          <a:p>
            <a:pPr algn="just"/>
            <a:r>
              <a:rPr lang="cs-CZ" sz="2400" dirty="0" smtClean="0">
                <a:latin typeface="Gill Sans MT"/>
              </a:rPr>
              <a:t>dotační tituly MŠMT – př. RP podpora vzdělávání cizinců ve školách</a:t>
            </a:r>
          </a:p>
          <a:p>
            <a:r>
              <a:rPr lang="cs-CZ" sz="2400" dirty="0" smtClean="0">
                <a:latin typeface="Gill Sans MT"/>
              </a:rPr>
              <a:t>zapojení rodičovské veřejnosti – vybavování školních knihoven, třídních knihovniček</a:t>
            </a:r>
          </a:p>
          <a:p>
            <a:pPr algn="just"/>
            <a:endParaRPr lang="cs-CZ" sz="2400" dirty="0">
              <a:latin typeface="Gill Sans MT"/>
            </a:endParaRPr>
          </a:p>
          <a:p>
            <a:pPr marL="0" indent="0">
              <a:buNone/>
            </a:pPr>
            <a:endParaRPr lang="cs-CZ" sz="2400" dirty="0">
              <a:latin typeface="Gill Sans MT"/>
            </a:endParaRPr>
          </a:p>
        </p:txBody>
      </p:sp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364"/>
            <a:ext cx="1303548" cy="130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8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Gill Sans MT"/>
              </a:rPr>
              <a:t>      Plánované aktivity</a:t>
            </a:r>
            <a:endParaRPr lang="cs-CZ" b="1" dirty="0">
              <a:latin typeface="Gill Sans M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>
                <a:latin typeface="Gill Sans MT"/>
              </a:rPr>
              <a:t>pro </a:t>
            </a:r>
            <a:r>
              <a:rPr lang="cs-CZ" sz="2400" dirty="0">
                <a:latin typeface="Gill Sans MT"/>
              </a:rPr>
              <a:t>nejbližší období 6-7 měsíců</a:t>
            </a:r>
          </a:p>
          <a:p>
            <a:pPr algn="just"/>
            <a:r>
              <a:rPr lang="cs-CZ" sz="2400" dirty="0">
                <a:latin typeface="Gill Sans MT"/>
              </a:rPr>
              <a:t>sestavení sítě kontaktů pro zájemce o rozvoj čtenářské </a:t>
            </a:r>
            <a:r>
              <a:rPr lang="cs-CZ" sz="2400" dirty="0" smtClean="0">
                <a:latin typeface="Gill Sans MT"/>
              </a:rPr>
              <a:t>a </a:t>
            </a:r>
            <a:r>
              <a:rPr lang="cs-CZ" sz="2400" dirty="0" err="1" smtClean="0">
                <a:latin typeface="Gill Sans MT"/>
              </a:rPr>
              <a:t>předčtenářské</a:t>
            </a:r>
            <a:r>
              <a:rPr lang="cs-CZ" sz="2400" dirty="0" smtClean="0">
                <a:latin typeface="Gill Sans MT"/>
              </a:rPr>
              <a:t> gramotnosti</a:t>
            </a:r>
            <a:endParaRPr lang="cs-CZ" sz="2400" dirty="0">
              <a:latin typeface="Gill Sans MT"/>
            </a:endParaRPr>
          </a:p>
          <a:p>
            <a:pPr algn="just"/>
            <a:r>
              <a:rPr lang="cs-CZ" sz="2400" dirty="0">
                <a:latin typeface="Gill Sans MT"/>
              </a:rPr>
              <a:t>sestavení přehledu metodických </a:t>
            </a:r>
            <a:r>
              <a:rPr lang="cs-CZ" sz="2400" dirty="0" smtClean="0">
                <a:latin typeface="Gill Sans MT"/>
              </a:rPr>
              <a:t>materiálů a aktivit k tématu </a:t>
            </a:r>
            <a:r>
              <a:rPr lang="cs-CZ" sz="2400" dirty="0">
                <a:latin typeface="Gill Sans MT"/>
              </a:rPr>
              <a:t>čtenářské a </a:t>
            </a:r>
            <a:r>
              <a:rPr lang="cs-CZ" sz="2400" dirty="0" err="1">
                <a:latin typeface="Gill Sans MT"/>
              </a:rPr>
              <a:t>předčtenářské</a:t>
            </a:r>
            <a:r>
              <a:rPr lang="cs-CZ" sz="2400" dirty="0">
                <a:latin typeface="Gill Sans MT"/>
              </a:rPr>
              <a:t> </a:t>
            </a:r>
            <a:r>
              <a:rPr lang="cs-CZ" sz="2400" dirty="0" smtClean="0">
                <a:latin typeface="Gill Sans MT"/>
              </a:rPr>
              <a:t>gramotnosti</a:t>
            </a:r>
          </a:p>
          <a:p>
            <a:pPr algn="just"/>
            <a:r>
              <a:rPr lang="cs-CZ" sz="2400" dirty="0" smtClean="0">
                <a:latin typeface="Gill Sans MT"/>
              </a:rPr>
              <a:t>ve spolupráci s aktéry MAP návrh školních a mimoškolních aktivit podporujících čtenářství </a:t>
            </a:r>
            <a:endParaRPr lang="cs-CZ" sz="2400" dirty="0">
              <a:latin typeface="Gill Sans MT"/>
            </a:endParaRPr>
          </a:p>
          <a:p>
            <a:pPr marL="0" indent="0">
              <a:buNone/>
            </a:pPr>
            <a:endParaRPr lang="cs-CZ" sz="2400" dirty="0">
              <a:latin typeface="Gill Sans MT"/>
            </a:endParaRPr>
          </a:p>
        </p:txBody>
      </p:sp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364"/>
            <a:ext cx="1303548" cy="130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39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2381"/>
            <a:ext cx="2880000" cy="2880000"/>
          </a:xfrm>
        </p:spPr>
      </p:pic>
      <p:sp>
        <p:nvSpPr>
          <p:cNvPr id="5" name="TextovéPole 4"/>
          <p:cNvSpPr txBox="1"/>
          <p:nvPr/>
        </p:nvSpPr>
        <p:spPr>
          <a:xfrm>
            <a:off x="3203848" y="2924944"/>
            <a:ext cx="47525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Gill Sans MT" panose="020B0502020104020203" pitchFamily="34" charset="0"/>
              </a:rPr>
              <a:t>Kulturní povědomí</a:t>
            </a:r>
            <a:endParaRPr lang="cs-CZ" sz="3600" b="1" dirty="0" smtClean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endParaRPr lang="cs-CZ" sz="2000" b="1" dirty="0" smtClean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r>
              <a:rPr lang="cs-CZ" sz="20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Michaela Vencová – vedoucí PS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Eva Špačková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Zuzana Andělová </a:t>
            </a:r>
            <a:endParaRPr lang="cs-CZ" sz="2000" b="1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  <a:latin typeface="Gill Sans MT" panose="020B0502020104020203"/>
              </a:rPr>
              <a:t>Východiska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/>
          </a:bodyPr>
          <a:lstStyle/>
          <a:p>
            <a:pPr lvl="0"/>
            <a:r>
              <a:rPr lang="cs-CZ" sz="2400" b="1" dirty="0"/>
              <a:t>Historické centrum Prahy „genius </a:t>
            </a:r>
            <a:r>
              <a:rPr lang="cs-CZ" sz="2400" b="1" dirty="0" err="1"/>
              <a:t>loci</a:t>
            </a:r>
            <a:r>
              <a:rPr lang="cs-CZ" sz="2400" b="1" dirty="0"/>
              <a:t>“ </a:t>
            </a:r>
          </a:p>
          <a:p>
            <a:pPr lvl="0"/>
            <a:r>
              <a:rPr lang="cs-CZ" sz="2400" b="1" dirty="0"/>
              <a:t>Koncentrace kulturních institucí, spolků s aktivitami hudebními, výtvarnými, dramatickými, literárními, divadla, galerie, knihovny (V. Havla), Fr. institut, edukační programy pro školy, na území se nacházejí 4 konzervatoře, 3 ZUŠ</a:t>
            </a:r>
          </a:p>
          <a:p>
            <a:r>
              <a:rPr lang="cs-CZ" sz="2400" b="1" dirty="0"/>
              <a:t>ZŠ Vodičkova s </a:t>
            </a:r>
            <a:r>
              <a:rPr lang="cs-CZ" sz="2400" b="1" dirty="0" smtClean="0"/>
              <a:t>rozšířenou </a:t>
            </a:r>
            <a:r>
              <a:rPr lang="cs-CZ" sz="2400" b="1" dirty="0"/>
              <a:t>VV, </a:t>
            </a:r>
            <a:r>
              <a:rPr lang="cs-CZ" sz="2400" b="1" dirty="0" smtClean="0"/>
              <a:t>etická výchova, čten. kluby  </a:t>
            </a:r>
            <a:endParaRPr lang="cs-CZ" sz="2400" b="1" dirty="0"/>
          </a:p>
          <a:p>
            <a:pPr lvl="0"/>
            <a:r>
              <a:rPr lang="cs-CZ" sz="2400" b="1" dirty="0"/>
              <a:t>Podpora MČ P1 – soutěž PF, Karel IV., Máme rádi Prahu 1</a:t>
            </a:r>
          </a:p>
          <a:p>
            <a:r>
              <a:rPr lang="cs-CZ" sz="2400" b="1" dirty="0"/>
              <a:t>Výstavní prostory, Galerie P1</a:t>
            </a:r>
          </a:p>
          <a:p>
            <a:r>
              <a:rPr lang="cs-CZ" sz="2400" b="1" dirty="0"/>
              <a:t>Koncentrace výkonově orientovaných rodičů – zájem o kulturní aktivity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Chybí volnočasové centrum (DDM</a:t>
            </a:r>
            <a:r>
              <a:rPr lang="cs-CZ" sz="2400" b="1" dirty="0" smtClean="0">
                <a:solidFill>
                  <a:srgbClr val="C00000"/>
                </a:solidFill>
              </a:rPr>
              <a:t>), Truhlářská 8</a:t>
            </a:r>
            <a:endParaRPr lang="cs-CZ" sz="2400" b="1" dirty="0">
              <a:solidFill>
                <a:srgbClr val="C00000"/>
              </a:solidFill>
            </a:endParaRPr>
          </a:p>
          <a:p>
            <a:endParaRPr lang="cs-CZ" sz="2400" b="1" dirty="0"/>
          </a:p>
          <a:p>
            <a:pPr lvl="0"/>
            <a:endParaRPr lang="cs-CZ" sz="2400" dirty="0"/>
          </a:p>
          <a:p>
            <a:pPr lvl="0"/>
            <a:endParaRPr lang="cs-CZ" sz="2400" dirty="0"/>
          </a:p>
          <a:p>
            <a:pPr>
              <a:buNone/>
            </a:pPr>
            <a:endParaRPr lang="cs-CZ" sz="2400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913"/>
            <a:ext cx="1022350" cy="1009650"/>
          </a:xfrm>
        </p:spPr>
      </p:pic>
    </p:spTree>
    <p:extLst>
      <p:ext uri="{BB962C8B-B14F-4D97-AF65-F5344CB8AC3E}">
        <p14:creationId xmlns:p14="http://schemas.microsoft.com/office/powerpoint/2010/main" val="21233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" y="1844824"/>
            <a:ext cx="2880000" cy="28800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059832" y="2136337"/>
            <a:ext cx="503509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38100">
                  <a:solidFill>
                    <a:schemeClr val="tx1"/>
                  </a:solidFill>
                </a:ln>
                <a:solidFill>
                  <a:srgbClr val="FF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Pracovní </a:t>
            </a:r>
            <a:r>
              <a:rPr lang="cs-CZ" sz="5400" b="1" cap="none" spc="0" dirty="0" smtClean="0">
                <a:ln w="38100">
                  <a:solidFill>
                    <a:schemeClr val="tx1"/>
                  </a:solidFill>
                </a:ln>
                <a:solidFill>
                  <a:srgbClr val="FF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skupina</a:t>
            </a:r>
            <a:br>
              <a:rPr lang="cs-CZ" sz="5400" b="1" cap="none" spc="0" dirty="0" smtClean="0">
                <a:ln w="38100">
                  <a:solidFill>
                    <a:schemeClr val="tx1"/>
                  </a:solidFill>
                </a:ln>
                <a:solidFill>
                  <a:srgbClr val="FF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sz="5400" b="1" cap="none" spc="0" dirty="0" smtClean="0">
                <a:ln w="38100">
                  <a:solidFill>
                    <a:schemeClr val="tx1"/>
                  </a:solidFill>
                </a:ln>
                <a:solidFill>
                  <a:srgbClr val="FF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</a:t>
            </a:r>
            <a:br>
              <a:rPr lang="cs-CZ" sz="5400" b="1" cap="none" spc="0" dirty="0" smtClean="0">
                <a:ln w="38100">
                  <a:solidFill>
                    <a:schemeClr val="tx1"/>
                  </a:solidFill>
                </a:ln>
                <a:solidFill>
                  <a:srgbClr val="FF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cs-CZ" sz="5400" b="1" cap="none" spc="0" dirty="0" smtClean="0">
                <a:ln w="38100">
                  <a:solidFill>
                    <a:schemeClr val="tx1"/>
                  </a:solidFill>
                </a:ln>
                <a:solidFill>
                  <a:srgbClr val="FF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financování</a:t>
            </a:r>
            <a:endParaRPr lang="cs-CZ" sz="5400" b="1" cap="none" spc="0" dirty="0">
              <a:ln w="38100">
                <a:solidFill>
                  <a:schemeClr val="tx1"/>
                </a:solidFill>
              </a:ln>
              <a:solidFill>
                <a:srgbClr val="FF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Výsledek obrázku pro měšec s peněz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0019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88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  <a:latin typeface="Gill Sans MT"/>
              </a:rPr>
              <a:t>Vize,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200" b="1" i="1" dirty="0" smtClean="0">
                <a:solidFill>
                  <a:schemeClr val="accent2"/>
                </a:solidFill>
              </a:rPr>
              <a:t>„</a:t>
            </a:r>
            <a:r>
              <a:rPr lang="cs-CZ" sz="2200" b="1" i="1" dirty="0">
                <a:solidFill>
                  <a:schemeClr val="accent2"/>
                </a:solidFill>
              </a:rPr>
              <a:t>Kultura je to, co způsobilo, že člověk je něčím víc než </a:t>
            </a:r>
            <a:r>
              <a:rPr lang="cs-CZ" sz="2200" b="1" i="1" dirty="0" smtClean="0">
                <a:solidFill>
                  <a:schemeClr val="accent2"/>
                </a:solidFill>
              </a:rPr>
              <a:t>náhodnou hříčkou </a:t>
            </a:r>
            <a:r>
              <a:rPr lang="cs-CZ" sz="2200" b="1" i="1" dirty="0">
                <a:solidFill>
                  <a:schemeClr val="accent2"/>
                </a:solidFill>
              </a:rPr>
              <a:t>přírody.“ </a:t>
            </a:r>
            <a:r>
              <a:rPr lang="cs-CZ" sz="2200" b="1" i="1" dirty="0" smtClean="0">
                <a:solidFill>
                  <a:schemeClr val="accent2"/>
                </a:solidFill>
              </a:rPr>
              <a:t>(A</a:t>
            </a:r>
            <a:r>
              <a:rPr lang="cs-CZ" sz="2200" b="1" i="1" dirty="0">
                <a:solidFill>
                  <a:schemeClr val="accent2"/>
                </a:solidFill>
              </a:rPr>
              <a:t>. </a:t>
            </a:r>
            <a:r>
              <a:rPr lang="cs-CZ" sz="2200" b="1" i="1" dirty="0" err="1" smtClean="0">
                <a:solidFill>
                  <a:schemeClr val="accent2"/>
                </a:solidFill>
              </a:rPr>
              <a:t>Malroux</a:t>
            </a:r>
            <a:r>
              <a:rPr lang="cs-CZ" sz="2200" b="1" i="1" dirty="0" smtClean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110000"/>
              </a:lnSpc>
              <a:buNone/>
            </a:pPr>
            <a:r>
              <a:rPr lang="cs-CZ" sz="2400" b="1" dirty="0" smtClean="0"/>
              <a:t>	Vytvářet </a:t>
            </a:r>
            <a:r>
              <a:rPr lang="cs-CZ" sz="2400" b="1" dirty="0"/>
              <a:t>podmínky pro uznání důležitosti tvůrčího vyjadřování myšlenek, zážitků a emocí různými formami, včetně hudby, divadelního umění, literatury a vizuálního umění – u dětí, žáků, </a:t>
            </a:r>
            <a:r>
              <a:rPr lang="cs-CZ" sz="2400" b="1" dirty="0" smtClean="0"/>
              <a:t>pedagogů; spojení s místem kde žiji, vzdělávám se</a:t>
            </a:r>
            <a:endParaRPr lang="cs-CZ" sz="2400" b="1" i="1" dirty="0"/>
          </a:p>
          <a:p>
            <a:pPr>
              <a:buNone/>
            </a:pPr>
            <a:r>
              <a:rPr lang="cs-CZ" sz="2400" b="1" dirty="0"/>
              <a:t>Podporovat:  </a:t>
            </a:r>
          </a:p>
          <a:p>
            <a:r>
              <a:rPr lang="cs-CZ" sz="2400" b="1" dirty="0"/>
              <a:t>současné aktivity škol, </a:t>
            </a:r>
            <a:r>
              <a:rPr lang="cs-CZ" sz="2400" b="1" dirty="0" smtClean="0"/>
              <a:t>vyhledávat </a:t>
            </a:r>
            <a:r>
              <a:rPr lang="cs-CZ" sz="2400" b="1" dirty="0"/>
              <a:t>nové příležitosti</a:t>
            </a:r>
          </a:p>
          <a:p>
            <a:r>
              <a:rPr lang="cs-CZ" sz="2400" b="1" dirty="0"/>
              <a:t>spolupráci mezi školami a kult. institucemi</a:t>
            </a:r>
          </a:p>
          <a:p>
            <a:r>
              <a:rPr lang="cs-CZ" sz="2400" b="1" dirty="0"/>
              <a:t>propojení s ostatními gramotnostmi (jazykovou, čtenářskou)</a:t>
            </a:r>
          </a:p>
          <a:p>
            <a:r>
              <a:rPr lang="cs-CZ" sz="2400" b="1" dirty="0"/>
              <a:t>aktivní pedagogy, motivace, oceňování</a:t>
            </a:r>
          </a:p>
          <a:p>
            <a:r>
              <a:rPr lang="cs-CZ" sz="2400" b="1" dirty="0"/>
              <a:t>zapojení aktivních rodičů – příležitosti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640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200" b="1" dirty="0">
                <a:solidFill>
                  <a:schemeClr val="accent2"/>
                </a:solidFill>
                <a:latin typeface="Gill Sans MT"/>
              </a:rPr>
              <a:t>Prostředky, plán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Dotazování, rozhovory, ankety = co je </a:t>
            </a:r>
            <a:r>
              <a:rPr lang="cs-CZ" sz="2400" b="1" dirty="0" smtClean="0"/>
              <a:t>potřeba</a:t>
            </a:r>
          </a:p>
          <a:p>
            <a:r>
              <a:rPr lang="cs-CZ" sz="2400" b="1" dirty="0"/>
              <a:t>Aktualizace výstupů z MAP I (SWOT analýza apod</a:t>
            </a:r>
            <a:r>
              <a:rPr lang="cs-CZ" sz="2400" b="1" dirty="0" smtClean="0"/>
              <a:t>.)</a:t>
            </a:r>
            <a:endParaRPr lang="cs-CZ" sz="2400" b="1" dirty="0"/>
          </a:p>
          <a:p>
            <a:r>
              <a:rPr lang="cs-CZ" sz="2400" b="1" dirty="0"/>
              <a:t>Workshopy, besedy, sdílení, příklady z praxe, výjezdy… dle zájmu</a:t>
            </a:r>
          </a:p>
          <a:p>
            <a:r>
              <a:rPr lang="cs-CZ" sz="2400" b="1" dirty="0"/>
              <a:t>Vyhledávání finančních zdrojů (+ PS pro financování)</a:t>
            </a:r>
          </a:p>
          <a:p>
            <a:r>
              <a:rPr lang="cs-CZ" sz="2400" b="1" dirty="0" smtClean="0"/>
              <a:t>Více </a:t>
            </a:r>
            <a:r>
              <a:rPr lang="cs-CZ" sz="2400" b="1" dirty="0"/>
              <a:t>zapojovat partnerská města</a:t>
            </a:r>
          </a:p>
          <a:p>
            <a:r>
              <a:rPr lang="cs-CZ" sz="2400" b="1" dirty="0"/>
              <a:t>Rozvíjet již započatou spolupráci s Fr. institutem a KVH </a:t>
            </a: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Plán aktivit: </a:t>
            </a:r>
            <a:endParaRPr lang="cs-CZ" sz="2400" b="1" dirty="0"/>
          </a:p>
          <a:p>
            <a:r>
              <a:rPr lang="cs-CZ" sz="2400" b="1" dirty="0"/>
              <a:t>Výstavy, </a:t>
            </a:r>
            <a:r>
              <a:rPr lang="cs-CZ" sz="2400" b="1" dirty="0" err="1"/>
              <a:t>multumediální</a:t>
            </a:r>
            <a:r>
              <a:rPr lang="cs-CZ" sz="2400" b="1" dirty="0"/>
              <a:t> prezentace, spolupráce s UMPRUM, Pedagogickou fakultou UK</a:t>
            </a:r>
          </a:p>
          <a:p>
            <a:r>
              <a:rPr lang="cs-CZ" sz="2400" b="1" dirty="0"/>
              <a:t>Kulturně vzdělávací večery – náplň budeme hledat společně</a:t>
            </a:r>
          </a:p>
          <a:p>
            <a:r>
              <a:rPr lang="cs-CZ" sz="2400" b="1" dirty="0"/>
              <a:t>Do konce školního roku – workshop pro pedagogy /ZŠ J.G.J.</a:t>
            </a:r>
          </a:p>
          <a:p>
            <a:r>
              <a:rPr lang="cs-CZ" sz="2400" b="1" dirty="0"/>
              <a:t>Volnočasové centrum – Truhlářská </a:t>
            </a:r>
            <a:r>
              <a:rPr lang="cs-CZ" sz="2400" b="1" dirty="0" smtClean="0"/>
              <a:t>8</a:t>
            </a:r>
          </a:p>
          <a:p>
            <a:r>
              <a:rPr lang="cs-CZ" sz="2400" b="1" dirty="0" smtClean="0"/>
              <a:t>Přehled volnočasových aktivit v území</a:t>
            </a:r>
            <a:endParaRPr lang="cs-CZ" sz="2400" b="1" dirty="0"/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endParaRPr lang="cs-CZ" sz="2400" b="1" dirty="0"/>
          </a:p>
          <a:p>
            <a:endParaRPr lang="cs-CZ" sz="2400" b="1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913"/>
            <a:ext cx="935038" cy="939800"/>
          </a:xfrm>
        </p:spPr>
      </p:pic>
    </p:spTree>
    <p:extLst>
      <p:ext uri="{BB962C8B-B14F-4D97-AF65-F5344CB8AC3E}">
        <p14:creationId xmlns:p14="http://schemas.microsoft.com/office/powerpoint/2010/main" val="38130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/>
                </a:solidFill>
                <a:latin typeface="Gill Sans MT"/>
              </a:rPr>
              <a:t>Truhlářská 8</a:t>
            </a:r>
            <a:endParaRPr lang="cs-CZ" sz="4000" b="1" dirty="0">
              <a:solidFill>
                <a:schemeClr val="accent2"/>
              </a:solidFill>
              <a:latin typeface="Gill Sans MT"/>
            </a:endParaRP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5" y="1094378"/>
            <a:ext cx="3103714" cy="3103714"/>
          </a:xfr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5418" y="1988840"/>
            <a:ext cx="4030549" cy="403054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232" y="1124744"/>
            <a:ext cx="2256110" cy="225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62068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Pracovní skupina pro financování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" y="1844824"/>
            <a:ext cx="2880000" cy="288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0928" y="2780928"/>
            <a:ext cx="4759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Gill Sans MT" panose="020B0502020104020203" pitchFamily="34" charset="0"/>
              </a:rPr>
              <a:t>Vedoucí PS: 	Mgr. Tomáš Ledvinka</a:t>
            </a:r>
          </a:p>
          <a:p>
            <a:endParaRPr lang="cs-CZ" sz="2000" b="1" dirty="0">
              <a:latin typeface="Gill Sans MT" panose="020B0502020104020203" pitchFamily="34" charset="0"/>
            </a:endParaRPr>
          </a:p>
          <a:p>
            <a:pPr>
              <a:spcAft>
                <a:spcPts val="1200"/>
              </a:spcAft>
            </a:pPr>
            <a:r>
              <a:rPr lang="cs-CZ" sz="2000" b="1" dirty="0" smtClean="0">
                <a:latin typeface="Gill Sans MT" panose="020B0502020104020203" pitchFamily="34" charset="0"/>
              </a:rPr>
              <a:t>Skupina bude mít 4 členy: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Gill Sans MT" panose="020B0502020104020203" pitchFamily="34" charset="0"/>
              </a:rPr>
              <a:t>Mgr. Michaela </a:t>
            </a:r>
            <a:r>
              <a:rPr lang="cs-CZ" sz="2000" b="1" dirty="0" err="1" smtClean="0">
                <a:latin typeface="Gill Sans MT" panose="020B0502020104020203" pitchFamily="34" charset="0"/>
              </a:rPr>
              <a:t>Vencová</a:t>
            </a:r>
            <a:endParaRPr lang="cs-CZ" sz="2000" b="1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Gill Sans MT" panose="020B0502020104020203" pitchFamily="34" charset="0"/>
              </a:rPr>
              <a:t>PhDr. Ing. Pavel Štursa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Gill Sans MT" panose="020B0502020104020203" pitchFamily="34" charset="0"/>
              </a:rPr>
              <a:t>PhDr. Zuzana Andělová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b="1" dirty="0">
                <a:latin typeface="Gill Sans MT" panose="020B0502020104020203" pitchFamily="34" charset="0"/>
              </a:rPr>
              <a:t>?</a:t>
            </a:r>
            <a:endParaRPr lang="cs-CZ" sz="2000" b="1" dirty="0" smtClean="0">
              <a:latin typeface="Gill Sans MT" panose="020B0502020104020203" pitchFamily="34" charset="0"/>
            </a:endParaRPr>
          </a:p>
          <a:p>
            <a:endParaRPr lang="cs-CZ" sz="2400" b="1" dirty="0" smtClean="0">
              <a:latin typeface="Gill Sans MT" panose="020B0502020104020203" pitchFamily="34" charset="0"/>
            </a:endParaRPr>
          </a:p>
          <a:p>
            <a:endParaRPr lang="cs-CZ" sz="2400" b="1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1880" y="1052736"/>
            <a:ext cx="5050904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" y="1844824"/>
            <a:ext cx="2880000" cy="288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707904" y="2492895"/>
            <a:ext cx="42948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Gill Sans MT" panose="020B0502020104020203" pitchFamily="34" charset="0"/>
              </a:rPr>
              <a:t>Pomůžeme zrealizovat akce,</a:t>
            </a:r>
          </a:p>
          <a:p>
            <a:r>
              <a:rPr lang="cs-CZ" sz="2400" b="1" dirty="0">
                <a:latin typeface="Gill Sans MT" panose="020B0502020104020203" pitchFamily="34" charset="0"/>
              </a:rPr>
              <a:t>k</a:t>
            </a:r>
            <a:r>
              <a:rPr lang="cs-CZ" sz="2400" b="1" dirty="0" smtClean="0">
                <a:latin typeface="Gill Sans MT" panose="020B0502020104020203" pitchFamily="34" charset="0"/>
              </a:rPr>
              <a:t>teré školy chtějí, ale nemají</a:t>
            </a:r>
          </a:p>
          <a:p>
            <a:r>
              <a:rPr lang="cs-CZ" sz="2400" b="1" dirty="0" smtClean="0">
                <a:latin typeface="Gill Sans MT" panose="020B0502020104020203" pitchFamily="34" charset="0"/>
              </a:rPr>
              <a:t>na ně dostatek peněz.</a:t>
            </a:r>
            <a:endParaRPr lang="cs-CZ" sz="2400" b="1" dirty="0">
              <a:latin typeface="Gill Sans MT" panose="020B0502020104020203" pitchFamily="34" charset="0"/>
            </a:endParaRPr>
          </a:p>
        </p:txBody>
      </p:sp>
      <p:pic>
        <p:nvPicPr>
          <p:cNvPr id="2050" name="Picture 2" descr="Výsledek obrázku pro oslíčku otřes se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6" r="35089" b="-2690"/>
          <a:stretch/>
        </p:blipFill>
        <p:spPr bwMode="auto">
          <a:xfrm>
            <a:off x="5220072" y="4149080"/>
            <a:ext cx="2844000" cy="1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1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8964" y="764704"/>
            <a:ext cx="5410944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Cíle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" y="1844824"/>
            <a:ext cx="2880000" cy="288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495935" y="2276872"/>
            <a:ext cx="4977003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Gill Sans MT" panose="020B0502020104020203" pitchFamily="34" charset="0"/>
              </a:rPr>
              <a:t>p</a:t>
            </a:r>
            <a:r>
              <a:rPr lang="cs-CZ" sz="2000" b="1" dirty="0" smtClean="0">
                <a:latin typeface="Gill Sans MT" panose="020B0502020104020203" pitchFamily="34" charset="0"/>
              </a:rPr>
              <a:t>omoc s hledáním zdrojů financování</a:t>
            </a:r>
          </a:p>
          <a:p>
            <a:pPr algn="just"/>
            <a:r>
              <a:rPr lang="cs-CZ" sz="2000" b="1" dirty="0">
                <a:latin typeface="Gill Sans MT" panose="020B0502020104020203" pitchFamily="34" charset="0"/>
              </a:rPr>
              <a:t> </a:t>
            </a:r>
            <a:r>
              <a:rPr lang="cs-CZ" sz="2000" b="1" dirty="0" smtClean="0">
                <a:latin typeface="Gill Sans MT" panose="020B0502020104020203" pitchFamily="34" charset="0"/>
              </a:rPr>
              <a:t>    pro aktivity </a:t>
            </a:r>
            <a:r>
              <a:rPr lang="cs-CZ" sz="2000" b="1" dirty="0" err="1" smtClean="0">
                <a:latin typeface="Gill Sans MT" panose="020B0502020104020203" pitchFamily="34" charset="0"/>
              </a:rPr>
              <a:t>MAPu</a:t>
            </a:r>
            <a:r>
              <a:rPr lang="cs-CZ" sz="2000" b="1" dirty="0" smtClean="0">
                <a:latin typeface="Gill Sans MT" panose="020B0502020104020203" pitchFamily="34" charset="0"/>
              </a:rPr>
              <a:t> i další</a:t>
            </a:r>
          </a:p>
          <a:p>
            <a:pPr algn="just"/>
            <a:endParaRPr lang="cs-CZ" sz="2000" b="1" dirty="0">
              <a:latin typeface="Gill Sans MT" panose="020B05020201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Gill Sans MT" panose="020B0502020104020203" pitchFamily="34" charset="0"/>
              </a:rPr>
              <a:t>p</a:t>
            </a:r>
            <a:r>
              <a:rPr lang="cs-CZ" sz="2000" b="1" dirty="0" smtClean="0">
                <a:latin typeface="Gill Sans MT" panose="020B0502020104020203" pitchFamily="34" charset="0"/>
              </a:rPr>
              <a:t>řipomínkování a příprava podkladů</a:t>
            </a:r>
          </a:p>
          <a:p>
            <a:pPr algn="just"/>
            <a:endParaRPr lang="cs-CZ" sz="2000" b="1" dirty="0" smtClean="0">
              <a:latin typeface="Gill Sans MT" panose="020B05020201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Gill Sans MT" panose="020B0502020104020203" pitchFamily="34" charset="0"/>
              </a:rPr>
              <a:t>f</a:t>
            </a:r>
            <a:r>
              <a:rPr lang="cs-CZ" sz="2000" b="1" dirty="0" smtClean="0">
                <a:latin typeface="Gill Sans MT" panose="020B0502020104020203" pitchFamily="34" charset="0"/>
              </a:rPr>
              <a:t>inanční plánování schválených aktivit</a:t>
            </a:r>
          </a:p>
          <a:p>
            <a:endParaRPr lang="cs-CZ" sz="2400" b="1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latin typeface="Gill Sans MT" panose="020B0502020104020203" pitchFamily="34" charset="0"/>
              </a:rPr>
              <a:t>p</a:t>
            </a:r>
            <a:r>
              <a:rPr lang="cs-CZ" sz="2000" b="1" dirty="0" smtClean="0">
                <a:latin typeface="Gill Sans MT" panose="020B0502020104020203" pitchFamily="34" charset="0"/>
              </a:rPr>
              <a:t>omoc zapojeným školám</a:t>
            </a:r>
          </a:p>
          <a:p>
            <a:r>
              <a:rPr lang="cs-CZ" sz="2000" b="1" dirty="0">
                <a:latin typeface="Gill Sans MT" panose="020B0502020104020203" pitchFamily="34" charset="0"/>
              </a:rPr>
              <a:t> </a:t>
            </a:r>
            <a:r>
              <a:rPr lang="cs-CZ" sz="2000" b="1" dirty="0" smtClean="0">
                <a:latin typeface="Gill Sans MT" panose="020B0502020104020203" pitchFamily="34" charset="0"/>
              </a:rPr>
              <a:t>    s vícezdrojovým financováním</a:t>
            </a:r>
            <a:endParaRPr lang="cs-CZ" sz="20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8963" y="980728"/>
            <a:ext cx="5410944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Aktuální úkoly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" y="1844824"/>
            <a:ext cx="2880000" cy="288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59060" y="2636912"/>
            <a:ext cx="485075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Gill Sans MT" panose="020B0502020104020203" pitchFamily="34" charset="0"/>
              </a:rPr>
              <a:t>sestavit pracovní skupinu</a:t>
            </a:r>
          </a:p>
          <a:p>
            <a:pPr algn="just"/>
            <a:r>
              <a:rPr lang="cs-CZ" sz="2000" b="1" dirty="0">
                <a:latin typeface="Gill Sans MT" panose="020B0502020104020203" pitchFamily="34" charset="0"/>
              </a:rPr>
              <a:t> </a:t>
            </a:r>
            <a:r>
              <a:rPr lang="cs-CZ" sz="2000" b="1" dirty="0" smtClean="0">
                <a:latin typeface="Gill Sans MT" panose="020B0502020104020203" pitchFamily="34" charset="0"/>
              </a:rPr>
              <a:t>    </a:t>
            </a:r>
            <a:endParaRPr lang="cs-CZ" sz="2000" b="1" dirty="0">
              <a:latin typeface="Gill Sans MT" panose="020B05020201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Gill Sans MT" panose="020B0502020104020203" pitchFamily="34" charset="0"/>
              </a:rPr>
              <a:t>i</a:t>
            </a:r>
            <a:r>
              <a:rPr lang="cs-CZ" sz="2000" b="1" dirty="0" smtClean="0">
                <a:latin typeface="Gill Sans MT" panose="020B0502020104020203" pitchFamily="34" charset="0"/>
              </a:rPr>
              <a:t>dentifikovat aktuální finanční zdroje</a:t>
            </a:r>
          </a:p>
          <a:p>
            <a:pPr algn="just"/>
            <a:endParaRPr lang="cs-CZ" sz="2000" b="1" dirty="0" smtClean="0">
              <a:latin typeface="Gill Sans MT" panose="020B05020201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Gill Sans MT" panose="020B0502020104020203" pitchFamily="34" charset="0"/>
              </a:rPr>
              <a:t>vytvořit informační platformu</a:t>
            </a:r>
          </a:p>
          <a:p>
            <a:endParaRPr lang="cs-CZ" sz="2400" b="1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Pracovní skupina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2880000" cy="2880000"/>
          </a:xfrm>
        </p:spPr>
      </p:pic>
      <p:sp>
        <p:nvSpPr>
          <p:cNvPr id="5" name="TextovéPole 4"/>
          <p:cNvSpPr txBox="1"/>
          <p:nvPr/>
        </p:nvSpPr>
        <p:spPr>
          <a:xfrm>
            <a:off x="3779912" y="2838786"/>
            <a:ext cx="3975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Gill Sans MT" panose="020B0502020104020203" pitchFamily="34" charset="0"/>
              </a:rPr>
              <a:t>Matematická gramotnost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9972E53-F1A2-42DD-81BD-1358B615F93F}"/>
              </a:ext>
            </a:extLst>
          </p:cNvPr>
          <p:cNvSpPr txBox="1"/>
          <p:nvPr/>
        </p:nvSpPr>
        <p:spPr>
          <a:xfrm>
            <a:off x="4067944" y="3645024"/>
            <a:ext cx="3975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Mgr. Jana Macháčková, Ph.D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Mgr. Roman Hlávka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………..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266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610E29E-BE96-4D8F-875E-478419BDC1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14246"/>
            <a:ext cx="936104" cy="936104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652BD072-3B42-4A84-9010-E1D5F8C70E23}"/>
              </a:ext>
            </a:extLst>
          </p:cNvPr>
          <p:cNvSpPr/>
          <p:nvPr/>
        </p:nvSpPr>
        <p:spPr>
          <a:xfrm>
            <a:off x="2987824" y="620688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  <a:latin typeface="Gill Sans MT"/>
              </a:rPr>
              <a:t>Východiska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BEBE6DC-9AAA-44FD-BB06-71E3EB54B91B}"/>
              </a:ext>
            </a:extLst>
          </p:cNvPr>
          <p:cNvSpPr txBox="1"/>
          <p:nvPr/>
        </p:nvSpPr>
        <p:spPr>
          <a:xfrm>
            <a:off x="899592" y="1628800"/>
            <a:ext cx="70567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Závěry MAP 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Poznatky z praxe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Výsledky mezinárodních šetření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Odborné články zabývající se problémy žáků i učitelů v matematickém vzdělávání (Hejný, Kuřina, Stehlíková, Novotná, </a:t>
            </a:r>
            <a:r>
              <a:rPr lang="cs-CZ" sz="2400" dirty="0" err="1"/>
              <a:t>Kaslová,Tichá</a:t>
            </a:r>
            <a:r>
              <a:rPr lang="cs-CZ" sz="2400" dirty="0"/>
              <a:t>, </a:t>
            </a:r>
            <a:r>
              <a:rPr lang="cs-CZ" sz="2400" dirty="0" err="1"/>
              <a:t>Streefland</a:t>
            </a:r>
            <a:r>
              <a:rPr lang="cs-CZ" sz="2400" dirty="0"/>
              <a:t>, </a:t>
            </a:r>
            <a:r>
              <a:rPr lang="cs-CZ" sz="2400" dirty="0" err="1"/>
              <a:t>Freudentahl</a:t>
            </a:r>
            <a:r>
              <a:rPr lang="cs-CZ" sz="2400" dirty="0"/>
              <a:t>…)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79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2804D5-5EF4-43DB-BBA1-377030E8B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53" y="476672"/>
            <a:ext cx="8431619" cy="604867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ct val="60000"/>
              </a:spcBef>
              <a:buNone/>
              <a:defRPr/>
            </a:pPr>
            <a:r>
              <a:rPr lang="cs-CZ" sz="4000" b="1" dirty="0">
                <a:solidFill>
                  <a:srgbClr val="0070C0"/>
                </a:solidFill>
                <a:latin typeface="Gill Sans MT" panose="020B0502020104020203" pitchFamily="34" charset="-18"/>
              </a:rPr>
              <a:t>Cíle a vize</a:t>
            </a:r>
            <a:br>
              <a:rPr lang="cs-CZ" sz="4000" b="1" dirty="0">
                <a:solidFill>
                  <a:srgbClr val="0070C0"/>
                </a:solidFill>
                <a:latin typeface="Gill Sans MT" panose="020B0502020104020203" pitchFamily="34" charset="-18"/>
              </a:rPr>
            </a:br>
            <a:r>
              <a:rPr lang="cs-CZ" sz="4000" b="1" dirty="0">
                <a:solidFill>
                  <a:srgbClr val="0070C0"/>
                </a:solidFill>
                <a:latin typeface="Gill Sans MT" panose="020B0502020104020203" pitchFamily="34" charset="-18"/>
              </a:rPr>
              <a:t>vycházejí z MG</a:t>
            </a:r>
          </a:p>
          <a:p>
            <a:pPr marL="0" indent="0">
              <a:spcBef>
                <a:spcPct val="60000"/>
              </a:spcBef>
              <a:buNone/>
              <a:defRPr/>
            </a:pPr>
            <a:endParaRPr lang="cs-CZ" b="1" i="1" dirty="0">
              <a:solidFill>
                <a:schemeClr val="accent2"/>
              </a:solidFill>
              <a:latin typeface="Gill Sans MT" panose="020B0502020104020203" pitchFamily="34" charset="-18"/>
            </a:endParaRPr>
          </a:p>
          <a:p>
            <a:pPr marL="0" indent="0">
              <a:spcBef>
                <a:spcPct val="60000"/>
              </a:spcBef>
              <a:buNone/>
              <a:defRPr/>
            </a:pPr>
            <a:r>
              <a:rPr lang="cs-CZ" b="1" i="1" dirty="0">
                <a:solidFill>
                  <a:schemeClr val="accent2"/>
                </a:solidFill>
                <a:latin typeface="Gill Sans MT" panose="020B0502020104020203" pitchFamily="34" charset="-18"/>
              </a:rPr>
              <a:t>Matematická gramotnost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  <a:defRPr/>
            </a:pPr>
            <a:r>
              <a:rPr lang="cs-CZ" i="1" dirty="0">
                <a:latin typeface="Gill Sans MT" panose="020B0502020104020203" pitchFamily="34" charset="-18"/>
              </a:rPr>
              <a:t> </a:t>
            </a:r>
            <a:r>
              <a:rPr lang="cs-CZ" dirty="0">
                <a:latin typeface="Gill Sans MT" panose="020B0502020104020203" pitchFamily="34" charset="-18"/>
              </a:rPr>
              <a:t>zdatnost užívat matematiku pro hlubší porozumění světu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Gill Sans MT" panose="020B0502020104020203" pitchFamily="34" charset="-18"/>
              </a:rPr>
              <a:t> zpracovávat informace a používat je při řešení praktického  problému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  <a:defRPr/>
            </a:pPr>
            <a:r>
              <a:rPr lang="cs-CZ" dirty="0">
                <a:latin typeface="Gill Sans MT" panose="020B0502020104020203" pitchFamily="34" charset="-18"/>
              </a:rPr>
              <a:t> zvládat dílčí složky matematiky s porozuměním (jazyk matematiky, numerické techniky, metody řešení úloh, geometrickou představivost)</a:t>
            </a:r>
            <a:endParaRPr lang="cs-CZ" b="1" dirty="0">
              <a:latin typeface="Gill Sans MT" panose="020B0502020104020203" pitchFamily="34" charset="-18"/>
            </a:endParaRPr>
          </a:p>
          <a:p>
            <a:pPr>
              <a:defRPr/>
            </a:pPr>
            <a:endParaRPr lang="cs-CZ" b="1" dirty="0">
              <a:solidFill>
                <a:schemeClr val="accent2"/>
              </a:solidFill>
              <a:latin typeface="Gill Sans MT" panose="020B0502020104020203" pitchFamily="34" charset="-18"/>
            </a:endParaRPr>
          </a:p>
          <a:p>
            <a:pPr>
              <a:defRPr/>
            </a:pPr>
            <a:r>
              <a:rPr lang="cs-CZ" b="1" dirty="0">
                <a:solidFill>
                  <a:schemeClr val="accent2"/>
                </a:solidFill>
                <a:latin typeface="Gill Sans MT" panose="020B0502020104020203" pitchFamily="34" charset="-18"/>
              </a:rPr>
              <a:t>FK: 	</a:t>
            </a:r>
            <a:r>
              <a:rPr lang="cs-CZ" dirty="0">
                <a:latin typeface="Gill Sans MT" panose="020B0502020104020203" pitchFamily="34" charset="-18"/>
              </a:rPr>
              <a:t>rozumět matematice</a:t>
            </a:r>
          </a:p>
          <a:p>
            <a:pPr>
              <a:defRPr/>
            </a:pPr>
            <a:r>
              <a:rPr lang="cs-CZ" dirty="0">
                <a:latin typeface="Gill Sans MT" panose="020B0502020104020203" pitchFamily="34" charset="-18"/>
              </a:rPr>
              <a:t>	umět matematiku použít</a:t>
            </a:r>
            <a:endParaRPr lang="cs-CZ" i="1" dirty="0">
              <a:effectLst>
                <a:outerShdw blurRad="38100" dist="38100" dir="2700000" algn="tl">
                  <a:srgbClr val="FFFFFF"/>
                </a:outerShdw>
              </a:effectLst>
              <a:latin typeface="Gill Sans MT" panose="020B0502020104020203" pitchFamily="34" charset="-18"/>
            </a:endParaRPr>
          </a:p>
          <a:p>
            <a:pPr>
              <a:defRPr/>
            </a:pPr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-18"/>
              </a:rPr>
              <a:t>MK</a:t>
            </a: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  <a:latin typeface="Gill Sans MT" panose="020B0502020104020203" pitchFamily="34" charset="-18"/>
              </a:rPr>
              <a:t>: 	zpracovávat informace a používat je při řešení praktických problémů</a:t>
            </a:r>
          </a:p>
          <a:p>
            <a:pPr>
              <a:defRPr/>
            </a:pP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Gill Sans MT" panose="020B0502020104020203" pitchFamily="34" charset="-18"/>
            </a:endParaRPr>
          </a:p>
          <a:p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148CDF0-2E90-42CB-8570-E240715DB5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910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682</Words>
  <Application>Microsoft Office PowerPoint</Application>
  <PresentationFormat>Předvádění na obrazovce (4:3)</PresentationFormat>
  <Paragraphs>157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Wingdings</vt:lpstr>
      <vt:lpstr>Motiv sady Office</vt:lpstr>
      <vt:lpstr>Prezentace aplikace PowerPoint</vt:lpstr>
      <vt:lpstr>Prezentace aplikace PowerPoint</vt:lpstr>
      <vt:lpstr>Pracovní skupina pro financování</vt:lpstr>
      <vt:lpstr>Vize</vt:lpstr>
      <vt:lpstr>Cíle</vt:lpstr>
      <vt:lpstr>Aktuální úkoly</vt:lpstr>
      <vt:lpstr>Pracovní skupina</vt:lpstr>
      <vt:lpstr>Prezentace aplikace PowerPoint</vt:lpstr>
      <vt:lpstr>Prezentace aplikace PowerPoint</vt:lpstr>
      <vt:lpstr>Prezentace aplikace PowerPoint</vt:lpstr>
      <vt:lpstr>Prostředky Způsob prezentace práce</vt:lpstr>
      <vt:lpstr>Pracovní skupina</vt:lpstr>
      <vt:lpstr>       Čtenářská gramotnost </vt:lpstr>
      <vt:lpstr>      Cíle pracovní skupiny</vt:lpstr>
      <vt:lpstr>      Konkretizace cílů</vt:lpstr>
      <vt:lpstr>      Prostředky</vt:lpstr>
      <vt:lpstr>      Plánované aktivity</vt:lpstr>
      <vt:lpstr>Prezentace aplikace PowerPoint</vt:lpstr>
      <vt:lpstr>Východiska </vt:lpstr>
      <vt:lpstr>Vize, cíle</vt:lpstr>
      <vt:lpstr>Prostředky, plán aktivit</vt:lpstr>
      <vt:lpstr>Truhlářská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 Chvatikova</dc:creator>
  <cp:lastModifiedBy>Mládková Martina</cp:lastModifiedBy>
  <cp:revision>105</cp:revision>
  <dcterms:created xsi:type="dcterms:W3CDTF">2017-02-10T12:58:06Z</dcterms:created>
  <dcterms:modified xsi:type="dcterms:W3CDTF">2019-05-15T11:43:07Z</dcterms:modified>
</cp:coreProperties>
</file>